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Josefin Slab"/>
      <p:regular r:id="rId12"/>
      <p:bold r:id="rId13"/>
      <p:italic r:id="rId14"/>
      <p:boldItalic r:id="rId15"/>
    </p:embeddedFont>
    <p:embeddedFont>
      <p:font typeface="Anton"/>
      <p:regular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Josefin Sans"/>
      <p:regular r:id="rId21"/>
      <p:bold r:id="rId22"/>
      <p:italic r:id="rId23"/>
      <p:boldItalic r:id="rId24"/>
    </p:embeddedFont>
    <p:embeddedFont>
      <p:font typeface="Advent Pro"/>
      <p:regular r:id="rId25"/>
      <p:bold r:id="rId26"/>
    </p:embeddedFont>
    <p:embeddedFont>
      <p:font typeface="Fira Sans Extra Condense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JosefinSans-bold.fntdata"/><Relationship Id="rId21" Type="http://schemas.openxmlformats.org/officeDocument/2006/relationships/font" Target="fonts/JosefinSans-regular.fntdata"/><Relationship Id="rId24" Type="http://schemas.openxmlformats.org/officeDocument/2006/relationships/font" Target="fonts/JosefinSans-boldItalic.fntdata"/><Relationship Id="rId23" Type="http://schemas.openxmlformats.org/officeDocument/2006/relationships/font" Target="fonts/Josefi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dventPro-bold.fntdata"/><Relationship Id="rId25" Type="http://schemas.openxmlformats.org/officeDocument/2006/relationships/font" Target="fonts/AdventPro-regular.fntdata"/><Relationship Id="rId28" Type="http://schemas.openxmlformats.org/officeDocument/2006/relationships/font" Target="fonts/FiraSansExtraCondensed-bold.fntdata"/><Relationship Id="rId27" Type="http://schemas.openxmlformats.org/officeDocument/2006/relationships/font" Target="fonts/FiraSansExtra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FiraSansExtraCondense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JosefinSlab-bold.fntdata"/><Relationship Id="rId12" Type="http://schemas.openxmlformats.org/officeDocument/2006/relationships/font" Target="fonts/JosefinSlab-regular.fntdata"/><Relationship Id="rId15" Type="http://schemas.openxmlformats.org/officeDocument/2006/relationships/font" Target="fonts/JosefinSlab-boldItalic.fntdata"/><Relationship Id="rId14" Type="http://schemas.openxmlformats.org/officeDocument/2006/relationships/font" Target="fonts/JosefinSlab-italic.fntdata"/><Relationship Id="rId17" Type="http://schemas.openxmlformats.org/officeDocument/2006/relationships/font" Target="fonts/Lato-regular.fntdata"/><Relationship Id="rId16" Type="http://schemas.openxmlformats.org/officeDocument/2006/relationships/font" Target="fonts/Anton-regular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602702e4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602702e4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602702e4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602702e4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602702e4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602702e4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602702e4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602702e4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602702e4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602702e4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rect b="b" l="l" r="r" t="t"/>
            <a:pathLst>
              <a:path extrusionOk="0" h="46535" w="29564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rect b="b" l="l" r="r" t="t"/>
            <a:pathLst>
              <a:path extrusionOk="0" h="101907" w="36436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5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_1_2_1">
    <p:bg>
      <p:bgPr>
        <a:solidFill>
          <a:srgbClr val="FDF3E5">
            <a:alpha val="29620"/>
          </a:srgbClr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rect b="b" l="l" r="r" t="t"/>
            <a:pathLst>
              <a:path extrusionOk="0" h="46535" w="29564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 txBox="1"/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0"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subTitle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2_1"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2"/>
          <p:cNvSpPr txBox="1"/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913175" y="2140975"/>
            <a:ext cx="33120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1_1_2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 flipH="1">
            <a:off x="-7" y="4096425"/>
            <a:ext cx="9144007" cy="1047202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913175" y="2267482"/>
            <a:ext cx="28659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2" type="ctrTitle"/>
          </p:nvPr>
        </p:nvSpPr>
        <p:spPr>
          <a:xfrm>
            <a:off x="913195" y="1882575"/>
            <a:ext cx="2865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b="0"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" type="blank">
  <p:cSld name="BLANK">
    <p:bg>
      <p:bgPr>
        <a:solidFill>
          <a:srgbClr val="FDF3E5">
            <a:alpha val="29620"/>
          </a:srgbClr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7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4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420000" y="0"/>
            <a:ext cx="5724130" cy="2571714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hasCustomPrompt="1" type="title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3420000" y="2571728"/>
            <a:ext cx="5724130" cy="2587570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idx="2" type="ctrTitle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718051" y="1140059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idx="3"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4" type="title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/>
          <p:nvPr>
            <p:ph idx="5" type="ctrTitle"/>
          </p:nvPr>
        </p:nvSpPr>
        <p:spPr>
          <a:xfrm>
            <a:off x="3718050" y="1999803"/>
            <a:ext cx="38580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6" type="subTitle"/>
          </p:nvPr>
        </p:nvSpPr>
        <p:spPr>
          <a:xfrm>
            <a:off x="3718051" y="2157413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7" type="title"/>
          </p:nvPr>
        </p:nvSpPr>
        <p:spPr>
          <a:xfrm>
            <a:off x="3718050" y="257807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/>
          <p:nvPr>
            <p:ph idx="8" type="ctrTitle"/>
          </p:nvPr>
        </p:nvSpPr>
        <p:spPr>
          <a:xfrm>
            <a:off x="3718050" y="3078451"/>
            <a:ext cx="38580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9" type="subTitle"/>
          </p:nvPr>
        </p:nvSpPr>
        <p:spPr>
          <a:xfrm>
            <a:off x="3718051" y="3236099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hasCustomPrompt="1" idx="13" type="title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b="0" sz="4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14" type="ctrTitle"/>
          </p:nvPr>
        </p:nvSpPr>
        <p:spPr>
          <a:xfrm>
            <a:off x="3718050" y="4107556"/>
            <a:ext cx="3858000" cy="3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5" type="subTitle"/>
          </p:nvPr>
        </p:nvSpPr>
        <p:spPr>
          <a:xfrm>
            <a:off x="3718051" y="4290128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58">
          <p15:clr>
            <a:srgbClr val="FA7B17"/>
          </p15:clr>
        </p15:guide>
        <p15:guide id="2" pos="5272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">
  <p:cSld name="CUSTOM_15">
    <p:bg>
      <p:bgPr>
        <a:solidFill>
          <a:schemeClr val="accen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420000" y="0"/>
            <a:ext cx="5724130" cy="5143500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5115400" y="1679550"/>
            <a:ext cx="3130500" cy="17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bg>
      <p:bgPr>
        <a:solidFill>
          <a:schemeClr val="dk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flipH="1" rot="10800000">
            <a:off x="0" y="900"/>
            <a:ext cx="3423000" cy="5142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CBF4A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0" sz="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4572000" y="4356142"/>
            <a:ext cx="4572167" cy="787356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16_1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ctrTitle"/>
          </p:nvPr>
        </p:nvSpPr>
        <p:spPr>
          <a:xfrm>
            <a:off x="2995062" y="2209425"/>
            <a:ext cx="39927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3">
    <p:bg>
      <p:bgPr>
        <a:solidFill>
          <a:schemeClr val="accen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4572167" cy="2788958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4572008" y="0"/>
            <a:ext cx="4572167" cy="2788958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" name="Google Shape;48;p7"/>
          <p:cNvSpPr txBox="1"/>
          <p:nvPr>
            <p:ph type="ctrTitle"/>
          </p:nvPr>
        </p:nvSpPr>
        <p:spPr>
          <a:xfrm>
            <a:off x="482685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b="0"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2" type="ctrTitle"/>
          </p:nvPr>
        </p:nvSpPr>
        <p:spPr>
          <a:xfrm>
            <a:off x="169801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0" name="Google Shape;50;p7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>
            <p:ph idx="3"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1697950" y="1605689"/>
            <a:ext cx="2619300" cy="5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subTitle"/>
          </p:nvPr>
        </p:nvSpPr>
        <p:spPr>
          <a:xfrm>
            <a:off x="4826850" y="1605689"/>
            <a:ext cx="2619300" cy="5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5" type="ctrTitle"/>
          </p:nvPr>
        </p:nvSpPr>
        <p:spPr>
          <a:xfrm>
            <a:off x="2290914" y="3658545"/>
            <a:ext cx="4562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b="0" sz="1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6" type="subTitle"/>
          </p:nvPr>
        </p:nvSpPr>
        <p:spPr>
          <a:xfrm>
            <a:off x="1607450" y="4043443"/>
            <a:ext cx="5929200" cy="5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orient="horz" pos="87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CUSTOM_6_1_1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3">
  <p:cSld name="CUSTOM_17"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 flipH="1">
            <a:off x="-7" y="3602049"/>
            <a:ext cx="9144007" cy="1541611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2">
    <p:bg>
      <p:bgPr>
        <a:solidFill>
          <a:schemeClr val="dk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1866525" y="2097775"/>
            <a:ext cx="55221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b="1" sz="2800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hyperlink" Target="https://docs.google.com/document/d/1G_--hbZ0G6Kn5mD7AIpcS5_ueMjaPZYBWX9418pe5SY/cop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www.cdc.gov/mobile/applications/sto/web-app.html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document/d/1G_--hbZ0G6Kn5mD7AIpcS5_ueMjaPZYBWX9418pe5SY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 Science Olympiad  </a:t>
            </a:r>
            <a:endParaRPr i="1"/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250" y="1147175"/>
            <a:ext cx="42735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Disease Detectives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/>
              <a:t>Solve the Outbreak!</a:t>
            </a:r>
            <a:endParaRPr b="1" i="1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700" y="1249925"/>
            <a:ext cx="2918926" cy="3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775" y="1716175"/>
            <a:ext cx="19145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775" y="1211350"/>
            <a:ext cx="105727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698725" y="1716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3500" marR="0" rtl="0" algn="l">
              <a:lnSpc>
                <a:spcPct val="11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1 - </a:t>
            </a:r>
            <a:r>
              <a:rPr b="1"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Fill in the chart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as you complete each mission listed below.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l">
              <a:lnSpc>
                <a:spcPct val="11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2 - Be sure to record details about each case along with other helpful notes.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3 - Use the ICONS to see data and notes or click the LEARN button to learn more.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4 - The more questions you answer correctly, the higher your score will be!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1645300"/>
            <a:ext cx="6005001" cy="28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429250" y="1065700"/>
            <a:ext cx="6986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this website: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https://www.cdc.gov/mobile/applications/sto/web-app.html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and click on one of the following cases.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8300" y="1645300"/>
            <a:ext cx="1909200" cy="28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26355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Overview- </a:t>
            </a:r>
            <a:r>
              <a:rPr lang="en" sz="2400"/>
              <a:t>Provides the basic information you need to get started.</a:t>
            </a:r>
            <a:endParaRPr sz="24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550" y="1321975"/>
            <a:ext cx="6077049" cy="378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next...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25" y="1459500"/>
            <a:ext cx="8839198" cy="36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451450" y="1021300"/>
            <a:ext cx="79188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Read the 1st clue and write down any info you find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the chart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.  Try to earn as many points as you can!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Earning Badges!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004725" y="445025"/>
            <a:ext cx="5746200" cy="16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 you complete missions, you’ll earn badges and ribbons.  Click on the “Scores” tab to see your rank, stats, badges, and ribbons.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5" y="1583775"/>
            <a:ext cx="4085300" cy="298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/>
          <p:nvPr/>
        </p:nvSpPr>
        <p:spPr>
          <a:xfrm rot="2977195">
            <a:off x="1980407" y="4628312"/>
            <a:ext cx="800642" cy="2551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800" y="1583775"/>
            <a:ext cx="4494901" cy="32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's Thesis by Slidesgo">
  <a:themeElements>
    <a:clrScheme name="Simple Light">
      <a:dk1>
        <a:srgbClr val="000000"/>
      </a:dk1>
      <a:lt1>
        <a:srgbClr val="FCBF4A"/>
      </a:lt1>
      <a:dk2>
        <a:srgbClr val="2D406A"/>
      </a:dk2>
      <a:lt2>
        <a:srgbClr val="30A0A0"/>
      </a:lt2>
      <a:accent1>
        <a:srgbClr val="FCBF4A"/>
      </a:accent1>
      <a:accent2>
        <a:srgbClr val="2D406A"/>
      </a:accent2>
      <a:accent3>
        <a:srgbClr val="30A0A0"/>
      </a:accent3>
      <a:accent4>
        <a:srgbClr val="FCBF4A"/>
      </a:accent4>
      <a:accent5>
        <a:srgbClr val="2D406A"/>
      </a:accent5>
      <a:accent6>
        <a:srgbClr val="30A0A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